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6"/>
  </p:notesMasterIdLst>
  <p:sldIdLst>
    <p:sldId id="263" r:id="rId4"/>
    <p:sldId id="375" r:id="rId5"/>
    <p:sldId id="315" r:id="rId6"/>
    <p:sldId id="387" r:id="rId7"/>
    <p:sldId id="376" r:id="rId8"/>
    <p:sldId id="388" r:id="rId9"/>
    <p:sldId id="320" r:id="rId10"/>
    <p:sldId id="377" r:id="rId11"/>
    <p:sldId id="386" r:id="rId12"/>
    <p:sldId id="390" r:id="rId13"/>
    <p:sldId id="393" r:id="rId14"/>
    <p:sldId id="394" r:id="rId15"/>
    <p:sldId id="352" r:id="rId16"/>
    <p:sldId id="335" r:id="rId17"/>
    <p:sldId id="382" r:id="rId18"/>
    <p:sldId id="389" r:id="rId19"/>
    <p:sldId id="392" r:id="rId20"/>
    <p:sldId id="384" r:id="rId21"/>
    <p:sldId id="391" r:id="rId22"/>
    <p:sldId id="385" r:id="rId23"/>
    <p:sldId id="362" r:id="rId24"/>
    <p:sldId id="29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5"/>
            <p14:sldId id="315"/>
            <p14:sldId id="387"/>
            <p14:sldId id="376"/>
            <p14:sldId id="388"/>
            <p14:sldId id="320"/>
            <p14:sldId id="377"/>
            <p14:sldId id="386"/>
            <p14:sldId id="390"/>
            <p14:sldId id="393"/>
            <p14:sldId id="394"/>
            <p14:sldId id="352"/>
            <p14:sldId id="335"/>
            <p14:sldId id="382"/>
            <p14:sldId id="389"/>
            <p14:sldId id="392"/>
            <p14:sldId id="384"/>
            <p14:sldId id="391"/>
            <p14:sldId id="385"/>
          </p14:sldIdLst>
        </p14:section>
        <p14:section name="설계단계" id="{079FB007-4044-4E60-AD09-4E9512A5438F}">
          <p14:sldIdLst>
            <p14:sldId id="36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1" d="100"/>
          <a:sy n="101" d="100"/>
        </p:scale>
        <p:origin x="1608" y="102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0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3.emf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3671" y="455341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984739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2023. 9.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22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PMOD –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김동현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신준서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임종범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성효림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황재윤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Mentor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최효섭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79F6F-A34C-A0EF-CB63-008E1ED6DD6C}"/>
              </a:ext>
            </a:extLst>
          </p:cNvPr>
          <p:cNvSpPr/>
          <p:nvPr/>
        </p:nvSpPr>
        <p:spPr>
          <a:xfrm>
            <a:off x="1187624" y="1110132"/>
            <a:ext cx="1296144" cy="637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8340" y="1065848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093E2E-0CF6-5366-73E7-6C9A710B619A}"/>
              </a:ext>
            </a:extLst>
          </p:cNvPr>
          <p:cNvSpPr/>
          <p:nvPr/>
        </p:nvSpPr>
        <p:spPr>
          <a:xfrm>
            <a:off x="2584140" y="3026276"/>
            <a:ext cx="1080120" cy="777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8681" y="3151042"/>
            <a:ext cx="7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옥내 소화전을 사용한 자율주행 화재 초기 진압 </a:t>
            </a:r>
            <a:r>
              <a:rPr lang="en-US" altLang="ko-KR" sz="2400" b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Mobility</a:t>
            </a:r>
            <a:endParaRPr lang="ko-KR" altLang="en-US" sz="2400" b="1" spc="-15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589F9A-9407-1D98-E4F0-B7FD892697F3}"/>
              </a:ext>
            </a:extLst>
          </p:cNvPr>
          <p:cNvSpPr/>
          <p:nvPr/>
        </p:nvSpPr>
        <p:spPr>
          <a:xfrm>
            <a:off x="1115616" y="6381328"/>
            <a:ext cx="691276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3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A945F-58A4-C2D9-2076-132345DB9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48"/>
          <a:stretch/>
        </p:blipFill>
        <p:spPr>
          <a:xfrm>
            <a:off x="814387" y="1364578"/>
            <a:ext cx="7515225" cy="45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5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4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05E0F-9370-939F-1314-C24A8CAF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4" y="1222532"/>
            <a:ext cx="7330262" cy="48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4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8194D-18DC-78C3-E3ED-6EE76AC4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3" y="1303436"/>
            <a:ext cx="7477554" cy="5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모빌리티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F327F40-17BD-0065-1229-E8F0893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EE75-61C5-2B0B-73ED-FB78169CAE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608" y="6381328"/>
            <a:ext cx="7071942" cy="44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5B33E3-DA37-0664-FC3C-A5B10827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383630"/>
            <a:ext cx="3456384" cy="5053941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F6B1207-0A5C-D9E2-5F79-4C2B65FB09DC}"/>
              </a:ext>
            </a:extLst>
          </p:cNvPr>
          <p:cNvSpPr/>
          <p:nvPr/>
        </p:nvSpPr>
        <p:spPr>
          <a:xfrm>
            <a:off x="3851920" y="1441487"/>
            <a:ext cx="5040560" cy="4784226"/>
          </a:xfrm>
          <a:prstGeom prst="flowChartAlternateProcess">
            <a:avLst/>
          </a:prstGeom>
          <a:ln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b="0" dirty="0" err="1"/>
              <a:t>모빌리티에</a:t>
            </a:r>
            <a:r>
              <a:rPr lang="ko-KR" altLang="en-US" sz="1300" b="0" dirty="0"/>
              <a:t> 대기전력으로 대기한다</a:t>
            </a:r>
            <a:r>
              <a:rPr lang="en-US" altLang="ko-KR" sz="1300" b="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b="0" dirty="0"/>
              <a:t>오작동 방지를 위해 화재감지기에 감지 신호가 </a:t>
            </a:r>
            <a:r>
              <a:rPr lang="en-US" altLang="ko-KR" sz="1300" b="0" dirty="0"/>
              <a:t>5</a:t>
            </a:r>
            <a:r>
              <a:rPr lang="ko-KR" altLang="en-US" sz="1300" b="0" dirty="0"/>
              <a:t>초 이상 지속되어야 </a:t>
            </a:r>
            <a:r>
              <a:rPr lang="ko-KR" altLang="en-US" sz="1300" b="0" dirty="0" err="1"/>
              <a:t>모빌리티가</a:t>
            </a:r>
            <a:r>
              <a:rPr lang="ko-KR" altLang="en-US" sz="1300" b="0" dirty="0"/>
              <a:t> 소화전으로 화재 신호를 보낸다</a:t>
            </a:r>
            <a:r>
              <a:rPr lang="en-US" altLang="ko-KR" sz="1300" b="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dirty="0" err="1"/>
              <a:t>모빌리티가</a:t>
            </a:r>
            <a:r>
              <a:rPr lang="ko-KR" altLang="en-US" sz="1300" dirty="0"/>
              <a:t> 화재 장소와 가장 가까운 소화전으로 출발한다</a:t>
            </a:r>
            <a:r>
              <a:rPr lang="en-US" altLang="ko-KR" sz="13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b="0" dirty="0"/>
              <a:t>소화전 앞에 도착하면 </a:t>
            </a:r>
            <a:r>
              <a:rPr lang="ko-KR" altLang="en-US" sz="1300" b="0" dirty="0" err="1"/>
              <a:t>웹캠으로</a:t>
            </a:r>
            <a:r>
              <a:rPr lang="ko-KR" altLang="en-US" sz="1300" b="0" dirty="0"/>
              <a:t> </a:t>
            </a:r>
            <a:r>
              <a:rPr lang="ko-KR" altLang="en-US" sz="1300" b="0" dirty="0" err="1"/>
              <a:t>관창을</a:t>
            </a:r>
            <a:r>
              <a:rPr lang="ko-KR" altLang="en-US" sz="1300" b="0" dirty="0"/>
              <a:t> 인식하여 </a:t>
            </a:r>
            <a:r>
              <a:rPr lang="ko-KR" altLang="en-US" sz="1300" b="0" dirty="0" err="1"/>
              <a:t>로봇팔과</a:t>
            </a:r>
            <a:r>
              <a:rPr lang="ko-KR" altLang="en-US" sz="1300" b="0" dirty="0"/>
              <a:t> 결합한 후 </a:t>
            </a:r>
            <a:r>
              <a:rPr lang="ko-KR" altLang="en-US" sz="1300" b="0" dirty="0" err="1"/>
              <a:t>모빌리티에</a:t>
            </a:r>
            <a:r>
              <a:rPr lang="ko-KR" altLang="en-US" sz="1300" b="0" dirty="0"/>
              <a:t> 있는 반동 제어 및 </a:t>
            </a:r>
            <a:r>
              <a:rPr lang="ko-KR" altLang="en-US" sz="1300" dirty="0"/>
              <a:t>방수각 제어</a:t>
            </a:r>
            <a:r>
              <a:rPr lang="ko-KR" altLang="en-US" sz="1300" b="0" dirty="0"/>
              <a:t>가 가능한 </a:t>
            </a:r>
            <a:r>
              <a:rPr lang="ko-KR" altLang="en-US" sz="1300" b="0" dirty="0" err="1"/>
              <a:t>관창</a:t>
            </a:r>
            <a:r>
              <a:rPr lang="ko-KR" altLang="en-US" sz="1300" b="0" dirty="0"/>
              <a:t> 제어부에 결합한다</a:t>
            </a:r>
            <a:r>
              <a:rPr lang="en-US" altLang="ko-KR" sz="1300" b="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b="0" dirty="0"/>
              <a:t>화재 현장으로 출동 중 </a:t>
            </a:r>
            <a:r>
              <a:rPr lang="ko-KR" altLang="en-US" sz="1300" b="0" dirty="0" err="1"/>
              <a:t>라이트라인</a:t>
            </a:r>
            <a:r>
              <a:rPr lang="ko-KR" altLang="en-US" sz="1300" b="0" dirty="0"/>
              <a:t> 설치 및 스피커로 대피 방송을 한다</a:t>
            </a:r>
            <a:r>
              <a:rPr lang="en-US" altLang="ko-KR" sz="1300" b="0" dirty="0"/>
              <a:t>. </a:t>
            </a:r>
            <a:r>
              <a:rPr lang="ko-KR" altLang="en-US" sz="1300" b="0" dirty="0"/>
              <a:t>만약</a:t>
            </a:r>
            <a:r>
              <a:rPr lang="en-US" altLang="ko-KR" sz="1300" b="0" dirty="0"/>
              <a:t>,</a:t>
            </a:r>
            <a:r>
              <a:rPr lang="ko-KR" altLang="en-US" sz="1300" b="0" dirty="0"/>
              <a:t> 출동 중 요구조자가 인식되면 따로 구조요청 안내방송과 함께 순차적 송출한다</a:t>
            </a:r>
            <a:r>
              <a:rPr lang="en-US" altLang="ko-KR" sz="1300" b="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300" b="0" dirty="0"/>
              <a:t>화재 현장 도착 후 </a:t>
            </a:r>
            <a:r>
              <a:rPr lang="ko-KR" altLang="en-US" sz="1300" b="0" dirty="0" err="1"/>
              <a:t>웹캠으로</a:t>
            </a:r>
            <a:r>
              <a:rPr lang="ko-KR" altLang="en-US" sz="1300" b="0" dirty="0"/>
              <a:t> 화재를 인식하고 화재의 크기에 따른 방수각</a:t>
            </a:r>
            <a:r>
              <a:rPr lang="en-US" altLang="ko-KR" sz="1300" b="0" dirty="0"/>
              <a:t>, </a:t>
            </a:r>
            <a:r>
              <a:rPr lang="ko-KR" altLang="en-US" sz="1300" b="0" dirty="0" err="1"/>
              <a:t>방수량</a:t>
            </a:r>
            <a:r>
              <a:rPr lang="ko-KR" altLang="en-US" sz="1300" b="0" dirty="0"/>
              <a:t> 및 방수형태를 조절하면서 진압한다</a:t>
            </a:r>
            <a:r>
              <a:rPr lang="en-US" altLang="ko-KR" sz="1300" b="0" dirty="0"/>
              <a:t>.</a:t>
            </a:r>
            <a:r>
              <a:rPr lang="ko-KR" altLang="en-US" sz="1300" b="0" dirty="0"/>
              <a:t> </a:t>
            </a:r>
            <a:endParaRPr lang="en-US" altLang="ko-KR" sz="1300" b="0" dirty="0"/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D2892646-2039-233F-EEA6-88DC587B743B}"/>
              </a:ext>
            </a:extLst>
          </p:cNvPr>
          <p:cNvSpPr/>
          <p:nvPr/>
        </p:nvSpPr>
        <p:spPr>
          <a:xfrm>
            <a:off x="3851920" y="1441487"/>
            <a:ext cx="5040560" cy="4784226"/>
          </a:xfrm>
          <a:prstGeom prst="flowChartAlternateProcess">
            <a:avLst/>
          </a:prstGeom>
          <a:ln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b="0" dirty="0"/>
              <a:t>화재감지기에서 신호가 전달되면 </a:t>
            </a:r>
            <a:r>
              <a:rPr lang="ko-KR" altLang="en-US" sz="1400" dirty="0"/>
              <a:t>자동으로 </a:t>
            </a:r>
            <a:r>
              <a:rPr lang="en-US" altLang="ko-KR" sz="1400" dirty="0"/>
              <a:t>119 </a:t>
            </a:r>
            <a:r>
              <a:rPr lang="ko-KR" altLang="en-US" sz="1400" dirty="0"/>
              <a:t>신고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스트리밍이 가능한 서버 주소를 전송한다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400" dirty="0"/>
              <a:t>1</a:t>
            </a:r>
            <a:r>
              <a:rPr lang="ko-KR" altLang="en-US" sz="1400" dirty="0"/>
              <a:t>번을 실행한 후 </a:t>
            </a:r>
            <a:r>
              <a:rPr lang="en-US" altLang="ko-KR" sz="1400" dirty="0"/>
              <a:t>10</a:t>
            </a:r>
            <a:r>
              <a:rPr lang="ko-KR" altLang="en-US" sz="1400" dirty="0"/>
              <a:t>초 이내 </a:t>
            </a:r>
            <a:r>
              <a:rPr lang="ko-KR" altLang="en-US" sz="1400" b="0" dirty="0" err="1"/>
              <a:t>다이나믹셀</a:t>
            </a:r>
            <a:r>
              <a:rPr lang="ko-KR" altLang="en-US" sz="1400" b="0" dirty="0"/>
              <a:t> 소화전 모듈을 사용하여 소화전 문을 개방한다</a:t>
            </a:r>
            <a:r>
              <a:rPr lang="en-US" altLang="ko-KR" sz="1400" b="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 err="1"/>
              <a:t>관창이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모빌리티와</a:t>
            </a:r>
            <a:r>
              <a:rPr lang="ko-KR" altLang="en-US" sz="1400" dirty="0"/>
              <a:t> 결합되고 화재 위치에 도착한 신호를 받으면 방수 밸브 모듈을 사용하여 방수 밸브 개방한다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338552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소화전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dirty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907163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0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8B403-699D-AF34-3286-B309240D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256826"/>
            <a:ext cx="3463848" cy="5144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393DB-28EC-DA50-4584-DC452B93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44" y="1191418"/>
            <a:ext cx="866896" cy="3524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9C10D0-0214-A075-C760-10FA953A206D}"/>
              </a:ext>
            </a:extLst>
          </p:cNvPr>
          <p:cNvSpPr/>
          <p:nvPr/>
        </p:nvSpPr>
        <p:spPr>
          <a:xfrm>
            <a:off x="460094" y="1221876"/>
            <a:ext cx="2131922" cy="335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소방 로봇 설계도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11573DD-1D7C-5A17-A299-F182158DC048}"/>
              </a:ext>
            </a:extLst>
          </p:cNvPr>
          <p:cNvSpPr/>
          <p:nvPr/>
        </p:nvSpPr>
        <p:spPr>
          <a:xfrm>
            <a:off x="6732240" y="1291877"/>
            <a:ext cx="377103" cy="2144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8F76D4C-234E-89CC-3C16-8C9B57DFD6AE}"/>
              </a:ext>
            </a:extLst>
          </p:cNvPr>
          <p:cNvSpPr/>
          <p:nvPr/>
        </p:nvSpPr>
        <p:spPr>
          <a:xfrm>
            <a:off x="6739153" y="1594854"/>
            <a:ext cx="377103" cy="214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DC4FD-777D-188E-6B02-F27646945326}"/>
              </a:ext>
            </a:extLst>
          </p:cNvPr>
          <p:cNvSpPr txBox="1"/>
          <p:nvPr/>
        </p:nvSpPr>
        <p:spPr>
          <a:xfrm>
            <a:off x="7107438" y="122930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데이터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30463-478A-0161-E71E-4335472A48F2}"/>
              </a:ext>
            </a:extLst>
          </p:cNvPr>
          <p:cNvSpPr txBox="1"/>
          <p:nvPr/>
        </p:nvSpPr>
        <p:spPr>
          <a:xfrm>
            <a:off x="7164288" y="1563437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전원 입력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84D28F-662E-6FD7-A227-2B4559788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93531632">
            <a:extLst>
              <a:ext uri="{FF2B5EF4-FFF2-40B4-BE49-F238E27FC236}">
                <a16:creationId xmlns:a16="http://schemas.microsoft.com/office/drawing/2014/main" id="{CACBA6E1-DD57-829B-9813-B7BCA074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20592"/>
            <a:ext cx="7287966" cy="42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17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6E1B2D-176B-76A9-5C06-31B92F32FD09}"/>
              </a:ext>
            </a:extLst>
          </p:cNvPr>
          <p:cNvSpPr/>
          <p:nvPr/>
        </p:nvSpPr>
        <p:spPr>
          <a:xfrm>
            <a:off x="323528" y="1549528"/>
            <a:ext cx="2692699" cy="335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소화전 내부 모듈 설계도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8DBDF1F-FAC7-56D0-5CEF-BCDC714410B5}"/>
              </a:ext>
            </a:extLst>
          </p:cNvPr>
          <p:cNvSpPr/>
          <p:nvPr/>
        </p:nvSpPr>
        <p:spPr>
          <a:xfrm>
            <a:off x="6732240" y="1291877"/>
            <a:ext cx="377103" cy="2144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B9B7008-21FE-3152-0F06-98BD8566B6E8}"/>
              </a:ext>
            </a:extLst>
          </p:cNvPr>
          <p:cNvSpPr/>
          <p:nvPr/>
        </p:nvSpPr>
        <p:spPr>
          <a:xfrm>
            <a:off x="6739153" y="1594854"/>
            <a:ext cx="377103" cy="214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F3297-6905-73B0-77E1-BA8F16893BC9}"/>
              </a:ext>
            </a:extLst>
          </p:cNvPr>
          <p:cNvSpPr txBox="1"/>
          <p:nvPr/>
        </p:nvSpPr>
        <p:spPr>
          <a:xfrm>
            <a:off x="7107438" y="122930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데이터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66DFF-4FC0-7223-A267-5001D391A18C}"/>
              </a:ext>
            </a:extLst>
          </p:cNvPr>
          <p:cNvSpPr txBox="1"/>
          <p:nvPr/>
        </p:nvSpPr>
        <p:spPr>
          <a:xfrm>
            <a:off x="7164288" y="1563437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전원 입력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9EF5126-5F61-3654-B4A3-8770B0A5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10" y="22395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76AC405-079E-170A-33CF-349E744E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596" y="1848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694147664">
            <a:extLst>
              <a:ext uri="{FF2B5EF4-FFF2-40B4-BE49-F238E27FC236}">
                <a16:creationId xmlns:a16="http://schemas.microsoft.com/office/drawing/2014/main" id="{B51EDD04-8D38-367B-3110-92B8AB30D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24685" r="10476" b="15952"/>
          <a:stretch/>
        </p:blipFill>
        <p:spPr bwMode="auto">
          <a:xfrm>
            <a:off x="817683" y="2076913"/>
            <a:ext cx="7297867" cy="33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(Open CR)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5C4C8-74EA-1D8D-89CA-EE21DB491CB8}"/>
              </a:ext>
            </a:extLst>
          </p:cNvPr>
          <p:cNvSpPr txBox="1"/>
          <p:nvPr/>
        </p:nvSpPr>
        <p:spPr>
          <a:xfrm>
            <a:off x="1079612" y="616564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OpenCR</a:t>
            </a:r>
            <a:r>
              <a:rPr lang="ko-KR" altLang="en-US" dirty="0"/>
              <a:t>에서 </a:t>
            </a:r>
            <a:r>
              <a:rPr lang="ko-KR" altLang="en-US" dirty="0" err="1"/>
              <a:t>다이나믹셀을</a:t>
            </a:r>
            <a:r>
              <a:rPr lang="ko-KR" altLang="en-US" dirty="0"/>
              <a:t> 사용하여 설계한 </a:t>
            </a:r>
            <a:r>
              <a:rPr lang="ko-KR" altLang="en-US" dirty="0" err="1"/>
              <a:t>로봇팔</a:t>
            </a:r>
            <a:r>
              <a:rPr lang="ko-KR" altLang="en-US" dirty="0"/>
              <a:t> 제어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핀 세팅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48432-C26B-223E-15D8-6FC7B74E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" y="1268760"/>
            <a:ext cx="8749880" cy="45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FD92B2-7939-FC6D-8687-14EF435A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94914"/>
            <a:ext cx="3816423" cy="47248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(Open CR)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5C4C8-74EA-1D8D-89CA-EE21DB491CB8}"/>
              </a:ext>
            </a:extLst>
          </p:cNvPr>
          <p:cNvSpPr txBox="1"/>
          <p:nvPr/>
        </p:nvSpPr>
        <p:spPr>
          <a:xfrm>
            <a:off x="1331640" y="6047081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OpenCR</a:t>
            </a:r>
            <a:r>
              <a:rPr lang="ko-KR" altLang="en-US" dirty="0"/>
              <a:t>에서 </a:t>
            </a:r>
            <a:r>
              <a:rPr lang="ko-KR" altLang="en-US" dirty="0" err="1"/>
              <a:t>다이나믹셀을</a:t>
            </a:r>
            <a:r>
              <a:rPr lang="ko-KR" altLang="en-US" dirty="0"/>
              <a:t> 사용하여 설계한 </a:t>
            </a:r>
            <a:r>
              <a:rPr lang="ko-KR" altLang="en-US" dirty="0" err="1"/>
              <a:t>로봇팔</a:t>
            </a:r>
            <a:r>
              <a:rPr lang="ko-KR" altLang="en-US" dirty="0"/>
              <a:t> 제어</a:t>
            </a:r>
            <a:endParaRPr lang="en-US" altLang="ko-KR" dirty="0"/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소화전에서 </a:t>
            </a:r>
            <a:r>
              <a:rPr lang="ko-KR" altLang="en-US" b="1" dirty="0" err="1">
                <a:solidFill>
                  <a:srgbClr val="FF0000"/>
                </a:solidFill>
              </a:rPr>
              <a:t>관창을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로봇팔이</a:t>
            </a:r>
            <a:r>
              <a:rPr lang="ko-KR" altLang="en-US" b="1" dirty="0">
                <a:solidFill>
                  <a:srgbClr val="FF0000"/>
                </a:solidFill>
              </a:rPr>
              <a:t> 가져오는 과정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90F90-78CB-A7A7-95F0-800A7714F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7" y="1194915"/>
            <a:ext cx="4111640" cy="47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606F83-F2A9-FC60-5C89-ACE2EF16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0" y="1190032"/>
            <a:ext cx="4212468" cy="475951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(Open CR)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5C4C8-74EA-1D8D-89CA-EE21DB491CB8}"/>
              </a:ext>
            </a:extLst>
          </p:cNvPr>
          <p:cNvSpPr txBox="1"/>
          <p:nvPr/>
        </p:nvSpPr>
        <p:spPr>
          <a:xfrm>
            <a:off x="1331640" y="602963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OpenCR</a:t>
            </a:r>
            <a:r>
              <a:rPr lang="ko-KR" altLang="en-US" dirty="0"/>
              <a:t>에서 </a:t>
            </a:r>
            <a:r>
              <a:rPr lang="ko-KR" altLang="en-US" dirty="0" err="1"/>
              <a:t>다이나믹셀을</a:t>
            </a:r>
            <a:r>
              <a:rPr lang="ko-KR" altLang="en-US" dirty="0"/>
              <a:t> 사용하여 설계한 </a:t>
            </a:r>
            <a:r>
              <a:rPr lang="ko-KR" altLang="en-US" dirty="0" err="1"/>
              <a:t>로봇팔</a:t>
            </a:r>
            <a:r>
              <a:rPr lang="ko-KR" altLang="en-US" dirty="0"/>
              <a:t> 제어</a:t>
            </a:r>
            <a:endParaRPr lang="en-US" altLang="ko-KR" dirty="0"/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관창</a:t>
            </a:r>
            <a:r>
              <a:rPr lang="ko-KR" altLang="en-US" b="1" dirty="0">
                <a:solidFill>
                  <a:srgbClr val="FF0000"/>
                </a:solidFill>
              </a:rPr>
              <a:t> 결합 및 명령 함수를 불러와서 실행하는 과정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039E66-0459-8B42-359E-03BD02D1E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96" y="1190032"/>
            <a:ext cx="4068452" cy="2897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E6B8D-2491-A581-E1F1-24CB5C8FE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996" y="4087396"/>
            <a:ext cx="4212468" cy="18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3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9040" y="511729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8B0BE8-70E3-1A57-2AEF-D4AB66F26EBF}"/>
              </a:ext>
            </a:extLst>
          </p:cNvPr>
          <p:cNvSpPr/>
          <p:nvPr/>
        </p:nvSpPr>
        <p:spPr>
          <a:xfrm>
            <a:off x="1115616" y="6381328"/>
            <a:ext cx="691276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235215-1DCF-171E-4A6F-51CD0DC6025B}"/>
              </a:ext>
            </a:extLst>
          </p:cNvPr>
          <p:cNvGrpSpPr/>
          <p:nvPr/>
        </p:nvGrpSpPr>
        <p:grpSpPr>
          <a:xfrm>
            <a:off x="-577697" y="-576001"/>
            <a:ext cx="3781545" cy="1700745"/>
            <a:chOff x="-577697" y="-576001"/>
            <a:chExt cx="3781545" cy="1700745"/>
          </a:xfrm>
        </p:grpSpPr>
        <p:sp>
          <p:nvSpPr>
            <p:cNvPr id="21" name="직사각형 20"/>
            <p:cNvSpPr/>
            <p:nvPr/>
          </p:nvSpPr>
          <p:spPr>
            <a:xfrm>
              <a:off x="107504" y="0"/>
              <a:ext cx="3096344" cy="1124744"/>
            </a:xfrm>
            <a:prstGeom prst="rect">
              <a:avLst/>
            </a:prstGeom>
            <a:solidFill>
              <a:srgbClr val="3B5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424356" y="541195"/>
              <a:ext cx="2591728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제목 12"/>
            <p:cNvSpPr txBox="1">
              <a:spLocks/>
            </p:cNvSpPr>
            <p:nvPr/>
          </p:nvSpPr>
          <p:spPr>
            <a:xfrm>
              <a:off x="323528" y="692696"/>
              <a:ext cx="2808312" cy="2966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lang="ko-KR" altLang="en-US" sz="1700" b="1" noProof="0" dirty="0">
                  <a:solidFill>
                    <a:schemeClr val="bg1"/>
                  </a:solidFill>
                  <a:latin typeface="+mn-ea"/>
                  <a:cs typeface="+mj-cs"/>
                </a:rPr>
                <a:t>목차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32" name="막힌 원호 31"/>
            <p:cNvSpPr/>
            <p:nvPr/>
          </p:nvSpPr>
          <p:spPr>
            <a:xfrm flipV="1">
              <a:off x="-577697" y="-576001"/>
              <a:ext cx="1181047" cy="1167213"/>
            </a:xfrm>
            <a:prstGeom prst="blockArc">
              <a:avLst>
                <a:gd name="adj1" fmla="val 16158679"/>
                <a:gd name="adj2" fmla="val 0"/>
                <a:gd name="adj3" fmla="val 25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292E38-8175-DA50-7217-508C889A4CC8}"/>
              </a:ext>
            </a:extLst>
          </p:cNvPr>
          <p:cNvSpPr>
            <a:spLocks/>
          </p:cNvSpPr>
          <p:nvPr/>
        </p:nvSpPr>
        <p:spPr>
          <a:xfrm>
            <a:off x="251520" y="1412776"/>
            <a:ext cx="4034340" cy="51195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시장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/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기술 동향분석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요구사항 정의서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시스템 구성도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하드웨어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/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센서 구성도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메뉴 구성도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12BC1E-7508-2E5A-FD5D-0A8EC5533B4A}"/>
              </a:ext>
            </a:extLst>
          </p:cNvPr>
          <p:cNvSpPr>
            <a:spLocks/>
          </p:cNvSpPr>
          <p:nvPr/>
        </p:nvSpPr>
        <p:spPr>
          <a:xfrm>
            <a:off x="4858140" y="1412779"/>
            <a:ext cx="4034340" cy="51195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기능처리도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알고리즘 명세서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/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설명서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하드웨어 설계도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프로그램 목록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 startAt="6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핵심 소스 코드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26A9A5-C6B2-3D7D-9951-4B6E4A1F1D91}"/>
              </a:ext>
            </a:extLst>
          </p:cNvPr>
          <p:cNvCxnSpPr/>
          <p:nvPr/>
        </p:nvCxnSpPr>
        <p:spPr>
          <a:xfrm>
            <a:off x="4572000" y="238336"/>
            <a:ext cx="0" cy="661966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0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696972"/>
            <a:ext cx="3168352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(Raspberry Pi4)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2063CA-8631-334A-2D4A-D698F83D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43122-9856-D106-F3E7-D9F1132295F4}"/>
              </a:ext>
            </a:extLst>
          </p:cNvPr>
          <p:cNvSpPr txBox="1"/>
          <p:nvPr/>
        </p:nvSpPr>
        <p:spPr>
          <a:xfrm>
            <a:off x="4549320" y="6085883"/>
            <a:ext cx="429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 dirty="0"/>
              <a:t>와 </a:t>
            </a:r>
            <a:r>
              <a:rPr lang="en-US" altLang="ko-KR" dirty="0"/>
              <a:t>YOLOV4</a:t>
            </a:r>
            <a:r>
              <a:rPr lang="ko-KR" altLang="en-US" dirty="0"/>
              <a:t>를 활용한 딥러닝 </a:t>
            </a:r>
            <a:endParaRPr lang="en-US" altLang="ko-KR" dirty="0"/>
          </a:p>
          <a:p>
            <a:r>
              <a:rPr lang="ko-KR" altLang="en-US" dirty="0"/>
              <a:t>자율 학습 영상처리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A7BDA-E323-ECA6-1B39-9828170B8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167213"/>
            <a:ext cx="4009554" cy="533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AD8D5-2448-9FD2-9AC3-FFEB12336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861" y="1172397"/>
            <a:ext cx="4148833" cy="48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6896AA-CD81-2915-14BC-A7F4B70E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FF7F48-9C29-32EB-BA60-2B889A86F42F}"/>
              </a:ext>
            </a:extLst>
          </p:cNvPr>
          <p:cNvSpPr/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05EC24-FA8A-4D7A-7083-E75559E5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8" y="1484783"/>
            <a:ext cx="8022152" cy="46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8DA02-8E04-BF07-75D9-D2B0F356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9040" y="511729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설명선: 왼쪽 화살표 23">
            <a:extLst>
              <a:ext uri="{FF2B5EF4-FFF2-40B4-BE49-F238E27FC236}">
                <a16:creationId xmlns:a16="http://schemas.microsoft.com/office/drawing/2014/main" id="{179F48F4-CFC5-C093-3E46-890CAEB5AA44}"/>
              </a:ext>
            </a:extLst>
          </p:cNvPr>
          <p:cNvSpPr/>
          <p:nvPr/>
        </p:nvSpPr>
        <p:spPr>
          <a:xfrm>
            <a:off x="6440051" y="3142630"/>
            <a:ext cx="2267744" cy="5727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dirty="0"/>
              <a:t>건당 피해</a:t>
            </a:r>
            <a:endParaRPr lang="en-US" altLang="ko-KR" sz="1600" dirty="0"/>
          </a:p>
          <a:p>
            <a:pPr lvl="0" algn="ctr">
              <a:defRPr/>
            </a:pPr>
            <a:r>
              <a:rPr lang="ko-KR" altLang="en-US" sz="1600" dirty="0"/>
              <a:t> 금액 ↑</a:t>
            </a:r>
          </a:p>
        </p:txBody>
      </p:sp>
      <p:sp>
        <p:nvSpPr>
          <p:cNvPr id="26" name="설명선: 왼쪽 화살표 25">
            <a:extLst>
              <a:ext uri="{FF2B5EF4-FFF2-40B4-BE49-F238E27FC236}">
                <a16:creationId xmlns:a16="http://schemas.microsoft.com/office/drawing/2014/main" id="{948C1938-20D4-C62F-E16A-73613A63831B}"/>
              </a:ext>
            </a:extLst>
          </p:cNvPr>
          <p:cNvSpPr/>
          <p:nvPr/>
        </p:nvSpPr>
        <p:spPr>
          <a:xfrm>
            <a:off x="6440051" y="4013398"/>
            <a:ext cx="2267744" cy="5727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초기진압</a:t>
            </a:r>
            <a:r>
              <a:rPr kumimoji="0" lang="ko-KR" altLang="en-US" sz="1600" b="0" i="0" u="none" strike="noStrike" kern="1200" cap="none" spc="0" normalizeH="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 대응책 부족</a:t>
            </a:r>
            <a:endParaRPr kumimoji="0" lang="ko-KR" altLang="en-US" sz="1600" b="0" i="0" u="none" strike="noStrike" kern="1200" cap="none" spc="0" normalizeH="0" baseline="0" dirty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8B0BE8-70E3-1A57-2AEF-D4AB66F26EBF}"/>
              </a:ext>
            </a:extLst>
          </p:cNvPr>
          <p:cNvSpPr/>
          <p:nvPr/>
        </p:nvSpPr>
        <p:spPr>
          <a:xfrm>
            <a:off x="1115616" y="6381328"/>
            <a:ext cx="691276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D45C5235-8717-8898-B1E2-C6DDD548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38154"/>
            <a:ext cx="5224363" cy="25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3474E59-5F40-E85A-20B1-5ECCEB12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0016"/>
            <a:ext cx="5224363" cy="24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9040" y="511729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설명선: 왼쪽 화살표 23">
            <a:extLst>
              <a:ext uri="{FF2B5EF4-FFF2-40B4-BE49-F238E27FC236}">
                <a16:creationId xmlns:a16="http://schemas.microsoft.com/office/drawing/2014/main" id="{179F48F4-CFC5-C093-3E46-890CAEB5AA44}"/>
              </a:ext>
            </a:extLst>
          </p:cNvPr>
          <p:cNvSpPr/>
          <p:nvPr/>
        </p:nvSpPr>
        <p:spPr>
          <a:xfrm>
            <a:off x="6451884" y="3142630"/>
            <a:ext cx="2267744" cy="5727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dirty="0"/>
              <a:t>사용법 미숙</a:t>
            </a:r>
          </a:p>
        </p:txBody>
      </p:sp>
      <p:sp>
        <p:nvSpPr>
          <p:cNvPr id="26" name="설명선: 왼쪽 화살표 25">
            <a:extLst>
              <a:ext uri="{FF2B5EF4-FFF2-40B4-BE49-F238E27FC236}">
                <a16:creationId xmlns:a16="http://schemas.microsoft.com/office/drawing/2014/main" id="{948C1938-20D4-C62F-E16A-73613A63831B}"/>
              </a:ext>
            </a:extLst>
          </p:cNvPr>
          <p:cNvSpPr/>
          <p:nvPr/>
        </p:nvSpPr>
        <p:spPr>
          <a:xfrm>
            <a:off x="6451884" y="4013398"/>
            <a:ext cx="2267744" cy="5727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인명피해</a:t>
            </a:r>
            <a:r>
              <a:rPr kumimoji="0" lang="ko-KR" altLang="en-US" sz="1600" b="0" i="0" u="none" strike="noStrike" kern="1200" cap="none" spc="0" normalizeH="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 지속</a:t>
            </a:r>
            <a:endParaRPr kumimoji="0" lang="ko-KR" altLang="en-US" sz="1600" b="0" i="0" u="none" strike="noStrike" kern="1200" cap="none" spc="0" normalizeH="0" baseline="0" dirty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8B0BE8-70E3-1A57-2AEF-D4AB66F26EBF}"/>
              </a:ext>
            </a:extLst>
          </p:cNvPr>
          <p:cNvSpPr/>
          <p:nvPr/>
        </p:nvSpPr>
        <p:spPr>
          <a:xfrm>
            <a:off x="1115616" y="6381328"/>
            <a:ext cx="691276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3B956-BD2C-213E-34F5-D1120085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77" y="114762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6593256">
            <a:extLst>
              <a:ext uri="{FF2B5EF4-FFF2-40B4-BE49-F238E27FC236}">
                <a16:creationId xmlns:a16="http://schemas.microsoft.com/office/drawing/2014/main" id="{55B381D2-3581-F53E-AC06-44DB5D757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4952" b="10156"/>
          <a:stretch/>
        </p:blipFill>
        <p:spPr bwMode="auto">
          <a:xfrm>
            <a:off x="683568" y="1588266"/>
            <a:ext cx="5436698" cy="22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30CD35-FAA6-1A73-2DE0-727CD0DF2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7" y="4050416"/>
            <a:ext cx="5436699" cy="23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AA3170-6DF1-02A2-6F31-33F7F0BE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4" b="16988"/>
          <a:stretch/>
        </p:blipFill>
        <p:spPr>
          <a:xfrm>
            <a:off x="674834" y="1374369"/>
            <a:ext cx="3621709" cy="1933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A7EB37-E029-3714-4761-77E74C78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784" y="1353096"/>
            <a:ext cx="3921632" cy="1960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30CA62-9714-F30E-0422-285C3B43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835" y="4048441"/>
            <a:ext cx="3753149" cy="21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89040" y="511729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8B0BE8-70E3-1A57-2AEF-D4AB66F26EBF}"/>
              </a:ext>
            </a:extLst>
          </p:cNvPr>
          <p:cNvSpPr/>
          <p:nvPr/>
        </p:nvSpPr>
        <p:spPr>
          <a:xfrm>
            <a:off x="1115616" y="6381328"/>
            <a:ext cx="691276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641B6-287D-D2B0-AE70-04D2A8E9B7F9}"/>
              </a:ext>
            </a:extLst>
          </p:cNvPr>
          <p:cNvSpPr txBox="1"/>
          <p:nvPr/>
        </p:nvSpPr>
        <p:spPr>
          <a:xfrm>
            <a:off x="1814337" y="3359773"/>
            <a:ext cx="12017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관리 미흡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FBC33-58D0-7432-0F98-40B57A65F830}"/>
              </a:ext>
            </a:extLst>
          </p:cNvPr>
          <p:cNvSpPr txBox="1"/>
          <p:nvPr/>
        </p:nvSpPr>
        <p:spPr>
          <a:xfrm>
            <a:off x="6135604" y="3359773"/>
            <a:ext cx="87667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소화기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15AE2-8F81-A197-C383-E853331AF9DC}"/>
              </a:ext>
            </a:extLst>
          </p:cNvPr>
          <p:cNvSpPr txBox="1"/>
          <p:nvPr/>
        </p:nvSpPr>
        <p:spPr>
          <a:xfrm>
            <a:off x="5724128" y="6196663"/>
            <a:ext cx="177977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출동 시간 소요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27A2A-39F2-F7EA-C3E2-63E6AD3E9DEC}"/>
              </a:ext>
            </a:extLst>
          </p:cNvPr>
          <p:cNvSpPr txBox="1"/>
          <p:nvPr/>
        </p:nvSpPr>
        <p:spPr>
          <a:xfrm>
            <a:off x="1791948" y="6208492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원격 조종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0E9A4B-C455-E16B-77FF-A58E35783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92" y="4048440"/>
            <a:ext cx="3617107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8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8BA00-2583-9528-C992-9516EC421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3608" y="6453336"/>
            <a:ext cx="6984776" cy="404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65E45D-62B9-14FB-6987-61377E7C8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28848C6-7FD4-FBAD-B53F-A3342A79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256"/>
              </p:ext>
            </p:extLst>
          </p:nvPr>
        </p:nvGraphicFramePr>
        <p:xfrm>
          <a:off x="251520" y="1241378"/>
          <a:ext cx="4320480" cy="5371527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00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대기모드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화재감지기에서 신호를 받기 전까지 항시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대기한다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영상처리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영상 데이터 획득 및 가공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분석하여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관창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사람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화재를 정확하게 판단한다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193193"/>
                  </a:ext>
                </a:extLst>
              </a:tr>
              <a:tr h="787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자율주행 경로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화재 감지기 울린 위치까지 라이다 센서 기반으로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자율주행하여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 이동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119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자동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신고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소화전에서 서버 주소 전송 및 신고한다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628072"/>
                  </a:ext>
                </a:extLst>
              </a:tr>
              <a:tr h="787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 감지 및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위치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화재감지기가 화재를 감지하면 건물 내 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자세한 위치정보를 파악한다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소켓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영상을 메인 서버에 실시간 스트리밍 전송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 장소 도착 시 밸브와 통신하여 개방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화재 감지기와 가장 가까운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소화전과 통신한다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29398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1DAA98D-EC2F-227E-B3CA-17CDBC192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10946"/>
              </p:ext>
            </p:extLst>
          </p:nvPr>
        </p:nvGraphicFramePr>
        <p:xfrm>
          <a:off x="4716016" y="1256269"/>
          <a:ext cx="4187920" cy="5369519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8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68"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반동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관창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및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모빌리티가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방수압력에 의해 흔들리거나 이동하는 것을 제어한다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9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소화전 밸브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급수 밸브 및 소화전 문을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다이나믹셀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사용하여 개방한다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계단 및 험지 극복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캐터필러를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이용하여 계단 및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험지를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극복한다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결합 및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웹캠으로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관창을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인식하고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로봇팔로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관창을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결합하고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관창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방수각을 제어한다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 개방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웹캠으로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문을 인식하고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로봇팔로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문 손잡이를 컨트롤하여 개방한다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3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스피커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화재 발생 시 화재 장소 및 대피 안내 방송 출력한다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ex1) 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화재가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호에서 발생하였습니다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신속히 대피하시기 바랍니다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.”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라이트라인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모빌리티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이동하면서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라이트라인을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설치한다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1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 구성도 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6E3556-1B59-FE42-A1B9-B0EACA6C8ADF}"/>
              </a:ext>
            </a:extLst>
          </p:cNvPr>
          <p:cNvGrpSpPr/>
          <p:nvPr/>
        </p:nvGrpSpPr>
        <p:grpSpPr>
          <a:xfrm>
            <a:off x="7811668" y="4294385"/>
            <a:ext cx="1211367" cy="702006"/>
            <a:chOff x="-395007" y="2938374"/>
            <a:chExt cx="2385786" cy="14514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97B832-009E-41E8-D4F5-77028BCDA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72" y="2938374"/>
              <a:ext cx="1862403" cy="10531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FEB78B-CD81-F765-C9B4-1207D73D328F}"/>
                </a:ext>
              </a:extLst>
            </p:cNvPr>
            <p:cNvSpPr txBox="1"/>
            <p:nvPr/>
          </p:nvSpPr>
          <p:spPr>
            <a:xfrm>
              <a:off x="-395007" y="4022555"/>
              <a:ext cx="2385786" cy="367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400" dirty="0"/>
                <a:t>PIR</a:t>
              </a:r>
              <a:r>
                <a:rPr lang="ko-KR" altLang="en-US" sz="1400" dirty="0"/>
                <a:t>센서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87DE38-CFB9-34F9-805C-9C1B7A10C21B}"/>
              </a:ext>
            </a:extLst>
          </p:cNvPr>
          <p:cNvGrpSpPr/>
          <p:nvPr/>
        </p:nvGrpSpPr>
        <p:grpSpPr>
          <a:xfrm>
            <a:off x="4998597" y="4062608"/>
            <a:ext cx="1365944" cy="1021691"/>
            <a:chOff x="2397920" y="2836348"/>
            <a:chExt cx="2276928" cy="177455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8F692EA-5D95-AFEC-88F5-7A1F33123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84715" y="2836348"/>
              <a:ext cx="1133475" cy="1238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332BD-9E98-3682-637E-DAAFEBCA67F1}"/>
                </a:ext>
              </a:extLst>
            </p:cNvPr>
            <p:cNvSpPr txBox="1"/>
            <p:nvPr/>
          </p:nvSpPr>
          <p:spPr>
            <a:xfrm>
              <a:off x="2397920" y="4076330"/>
              <a:ext cx="2276928" cy="534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/>
                <a:t>열화상 카메라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B7D537-0E8A-7503-EDC4-9ADB29FEF9D0}"/>
              </a:ext>
            </a:extLst>
          </p:cNvPr>
          <p:cNvGrpSpPr/>
          <p:nvPr/>
        </p:nvGrpSpPr>
        <p:grpSpPr>
          <a:xfrm>
            <a:off x="6549267" y="4270131"/>
            <a:ext cx="997141" cy="851313"/>
            <a:chOff x="-677864" y="4910760"/>
            <a:chExt cx="2276928" cy="14859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B3062D-D217-8823-C733-35FF6ADD2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67871" y="4910760"/>
              <a:ext cx="2124075" cy="11715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3421-4431-1BF5-12A9-62D59CA15408}"/>
                </a:ext>
              </a:extLst>
            </p:cNvPr>
            <p:cNvSpPr txBox="1"/>
            <p:nvPr/>
          </p:nvSpPr>
          <p:spPr>
            <a:xfrm>
              <a:off x="-677864" y="6088908"/>
              <a:ext cx="22769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나눔스퀘어라운드 Regular"/>
                  <a:cs typeface="Arial"/>
                </a:rPr>
                <a:t>YOLOv4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0DCDA84-F8B6-DF94-D426-4479CE5977E1}"/>
              </a:ext>
            </a:extLst>
          </p:cNvPr>
          <p:cNvGrpSpPr/>
          <p:nvPr/>
        </p:nvGrpSpPr>
        <p:grpSpPr>
          <a:xfrm>
            <a:off x="6507904" y="2969285"/>
            <a:ext cx="1138464" cy="939490"/>
            <a:chOff x="2342922" y="4792376"/>
            <a:chExt cx="2276928" cy="181067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258F26-9D71-CF74-1168-6DC9E89B7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7588" y="4792376"/>
              <a:ext cx="1304203" cy="125305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017307-4FD5-C99E-2D7E-8064DFA210C3}"/>
                </a:ext>
              </a:extLst>
            </p:cNvPr>
            <p:cNvSpPr txBox="1"/>
            <p:nvPr/>
          </p:nvSpPr>
          <p:spPr>
            <a:xfrm>
              <a:off x="2342922" y="6079835"/>
              <a:ext cx="2276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나눔스퀘어라운드 Regular"/>
                  <a:cs typeface="Arial"/>
                </a:rPr>
                <a:t>OpenCV</a:t>
              </a: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>
                  <a:solidFill>
                    <a:srgbClr val="000000"/>
                  </a:solidFill>
                  <a:latin typeface="Arial"/>
                  <a:ea typeface="나눔스퀘어라운드 Regular"/>
                  <a:cs typeface="Arial"/>
                </a:rPr>
                <a:t>영상처리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978549-7B14-6E75-F9E2-3E45096C0AD3}"/>
              </a:ext>
            </a:extLst>
          </p:cNvPr>
          <p:cNvGrpSpPr/>
          <p:nvPr/>
        </p:nvGrpSpPr>
        <p:grpSpPr>
          <a:xfrm>
            <a:off x="1068839" y="1233892"/>
            <a:ext cx="1644018" cy="1352351"/>
            <a:chOff x="6669824" y="1155820"/>
            <a:chExt cx="2213251" cy="18505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9B880D-778E-44DE-2449-D454E762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9824" y="1155820"/>
              <a:ext cx="1879777" cy="13631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0D8C24-7ECA-E824-AAE2-A74A806A1B93}"/>
                </a:ext>
              </a:extLst>
            </p:cNvPr>
            <p:cNvSpPr txBox="1"/>
            <p:nvPr/>
          </p:nvSpPr>
          <p:spPr>
            <a:xfrm>
              <a:off x="6725736" y="2500995"/>
              <a:ext cx="2157339" cy="505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OpenCR</a:t>
              </a:r>
              <a:r>
                <a:rPr lang="en-US" altLang="ko-KR" dirty="0"/>
                <a:t> 1.0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EA45CAD-F3CB-5012-5E0A-596502EB9149}"/>
              </a:ext>
            </a:extLst>
          </p:cNvPr>
          <p:cNvGrpSpPr/>
          <p:nvPr/>
        </p:nvGrpSpPr>
        <p:grpSpPr>
          <a:xfrm>
            <a:off x="5128757" y="3010662"/>
            <a:ext cx="1034971" cy="958300"/>
            <a:chOff x="3347732" y="2016220"/>
            <a:chExt cx="1108798" cy="17884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57F06C3-D737-AC02-5A9D-52F92723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7732" y="2016220"/>
              <a:ext cx="1108798" cy="131459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E6D95C-AEEF-482E-DAC0-E8D6A7F7318C}"/>
                </a:ext>
              </a:extLst>
            </p:cNvPr>
            <p:cNvSpPr txBox="1"/>
            <p:nvPr/>
          </p:nvSpPr>
          <p:spPr>
            <a:xfrm>
              <a:off x="3386786" y="3230307"/>
              <a:ext cx="1056259" cy="57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Web cam</a:t>
              </a:r>
              <a:endParaRPr lang="ko-KR" altLang="en-US" sz="1400" dirty="0"/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C88484-8184-B288-46EF-E660CF8ED810}"/>
              </a:ext>
            </a:extLst>
          </p:cNvPr>
          <p:cNvCxnSpPr>
            <a:cxnSpLocks/>
          </p:cNvCxnSpPr>
          <p:nvPr/>
        </p:nvCxnSpPr>
        <p:spPr>
          <a:xfrm>
            <a:off x="24476" y="5517232"/>
            <a:ext cx="9119524" cy="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5D11873-8E8F-C2B7-C03C-2FCB8266379B}"/>
              </a:ext>
            </a:extLst>
          </p:cNvPr>
          <p:cNvCxnSpPr>
            <a:cxnSpLocks/>
          </p:cNvCxnSpPr>
          <p:nvPr/>
        </p:nvCxnSpPr>
        <p:spPr>
          <a:xfrm>
            <a:off x="4572000" y="548680"/>
            <a:ext cx="0" cy="4968552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3123EEA-3C84-C1C7-1181-98AD944D1E0E}"/>
              </a:ext>
            </a:extLst>
          </p:cNvPr>
          <p:cNvSpPr/>
          <p:nvPr/>
        </p:nvSpPr>
        <p:spPr>
          <a:xfrm>
            <a:off x="4954174" y="2782381"/>
            <a:ext cx="1381642" cy="251997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AF17FD0-A73E-D2FA-D6F8-722790E166C2}"/>
              </a:ext>
            </a:extLst>
          </p:cNvPr>
          <p:cNvSpPr/>
          <p:nvPr/>
        </p:nvSpPr>
        <p:spPr>
          <a:xfrm>
            <a:off x="7827220" y="2780928"/>
            <a:ext cx="1206159" cy="25199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6C1D49A-7316-52A3-2DAB-383FAA15CB9E}"/>
              </a:ext>
            </a:extLst>
          </p:cNvPr>
          <p:cNvSpPr/>
          <p:nvPr/>
        </p:nvSpPr>
        <p:spPr>
          <a:xfrm>
            <a:off x="2943335" y="2774767"/>
            <a:ext cx="1257133" cy="25261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700C292-4FE4-38EB-B191-3115F8855B22}"/>
              </a:ext>
            </a:extLst>
          </p:cNvPr>
          <p:cNvGrpSpPr/>
          <p:nvPr/>
        </p:nvGrpSpPr>
        <p:grpSpPr>
          <a:xfrm>
            <a:off x="1662307" y="2766127"/>
            <a:ext cx="1102043" cy="2526125"/>
            <a:chOff x="205127" y="2833952"/>
            <a:chExt cx="1102043" cy="2457311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761257B-CE9B-81E6-1C4A-B0C28A86B0DD}"/>
                </a:ext>
              </a:extLst>
            </p:cNvPr>
            <p:cNvGrpSpPr/>
            <p:nvPr/>
          </p:nvGrpSpPr>
          <p:grpSpPr>
            <a:xfrm>
              <a:off x="256423" y="2951220"/>
              <a:ext cx="999084" cy="2257541"/>
              <a:chOff x="229254" y="2887592"/>
              <a:chExt cx="999084" cy="225754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7E97F0-B96E-86F3-0397-219B58A7D660}"/>
                  </a:ext>
                </a:extLst>
              </p:cNvPr>
              <p:cNvGrpSpPr/>
              <p:nvPr/>
            </p:nvGrpSpPr>
            <p:grpSpPr>
              <a:xfrm>
                <a:off x="229254" y="4044142"/>
                <a:ext cx="997141" cy="1100991"/>
                <a:chOff x="2731002" y="2479961"/>
                <a:chExt cx="1010800" cy="1253625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0D2B6AC-E412-B6AF-23D7-6C820ABB8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1002" y="2479961"/>
                  <a:ext cx="1010800" cy="969332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F9CAD18-9629-F190-D1D9-CC5BCC44AD6D}"/>
                    </a:ext>
                  </a:extLst>
                </p:cNvPr>
                <p:cNvSpPr txBox="1"/>
                <p:nvPr/>
              </p:nvSpPr>
              <p:spPr>
                <a:xfrm>
                  <a:off x="2903601" y="3425809"/>
                  <a:ext cx="732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/>
                    <a:t>스피커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0C1FEB4-B9E0-28C4-9422-27D0909CF56A}"/>
                  </a:ext>
                </a:extLst>
              </p:cNvPr>
              <p:cNvGrpSpPr/>
              <p:nvPr/>
            </p:nvGrpSpPr>
            <p:grpSpPr>
              <a:xfrm>
                <a:off x="231196" y="2887592"/>
                <a:ext cx="997142" cy="1067184"/>
                <a:chOff x="3615413" y="4393276"/>
                <a:chExt cx="905153" cy="1007962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8B25E9DB-28A3-5631-AE82-7D29EB882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5413" y="4393276"/>
                  <a:ext cx="905153" cy="747514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FAF218-98D6-7673-156B-502F6C4CE5F8}"/>
                    </a:ext>
                  </a:extLst>
                </p:cNvPr>
                <p:cNvSpPr txBox="1"/>
                <p:nvPr/>
              </p:nvSpPr>
              <p:spPr>
                <a:xfrm>
                  <a:off x="3864442" y="5093461"/>
                  <a:ext cx="6141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LED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C5EFAE-EE18-022B-388C-5EF9F133F62F}"/>
                </a:ext>
              </a:extLst>
            </p:cNvPr>
            <p:cNvSpPr/>
            <p:nvPr/>
          </p:nvSpPr>
          <p:spPr>
            <a:xfrm>
              <a:off x="205127" y="2833952"/>
              <a:ext cx="1102043" cy="245731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6A15F8-C8A1-1E10-51EF-943C95D51367}"/>
              </a:ext>
            </a:extLst>
          </p:cNvPr>
          <p:cNvGrpSpPr/>
          <p:nvPr/>
        </p:nvGrpSpPr>
        <p:grpSpPr>
          <a:xfrm>
            <a:off x="173099" y="2896327"/>
            <a:ext cx="1147751" cy="1057712"/>
            <a:chOff x="4949263" y="3107173"/>
            <a:chExt cx="2140924" cy="260139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3914093-65A6-3805-CB07-073E68819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0427" y="3107173"/>
              <a:ext cx="1538595" cy="191682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84145A-10CD-EA9B-8CC0-A766F67E3CEF}"/>
                </a:ext>
              </a:extLst>
            </p:cNvPr>
            <p:cNvSpPr txBox="1"/>
            <p:nvPr/>
          </p:nvSpPr>
          <p:spPr>
            <a:xfrm>
              <a:off x="4949263" y="5204534"/>
              <a:ext cx="2140924" cy="50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dirty="0" err="1"/>
                <a:t>다이나믹셀</a:t>
              </a:r>
              <a:endParaRPr lang="ko-KR" altLang="en-US" sz="1400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9E9CF97-7DE0-CD5A-C521-545412CE00A0}"/>
              </a:ext>
            </a:extLst>
          </p:cNvPr>
          <p:cNvGrpSpPr/>
          <p:nvPr/>
        </p:nvGrpSpPr>
        <p:grpSpPr>
          <a:xfrm>
            <a:off x="2896818" y="5668251"/>
            <a:ext cx="3126792" cy="955062"/>
            <a:chOff x="2879551" y="5624396"/>
            <a:chExt cx="2717873" cy="114671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BD90AE9-D598-E6A0-1490-472FFB9ABE12}"/>
                </a:ext>
              </a:extLst>
            </p:cNvPr>
            <p:cNvGrpSpPr/>
            <p:nvPr/>
          </p:nvGrpSpPr>
          <p:grpSpPr>
            <a:xfrm>
              <a:off x="3180692" y="5720290"/>
              <a:ext cx="968694" cy="999109"/>
              <a:chOff x="3999707" y="4936383"/>
              <a:chExt cx="968694" cy="999109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35D98C5-3EF3-6B04-010F-B6B2B0C26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9707" y="4936383"/>
                <a:ext cx="898817" cy="69842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D13EDB-FF3E-998C-3EA6-096D2CEC6473}"/>
                  </a:ext>
                </a:extLst>
              </p:cNvPr>
              <p:cNvSpPr txBox="1"/>
              <p:nvPr/>
            </p:nvSpPr>
            <p:spPr>
              <a:xfrm>
                <a:off x="4069584" y="5627715"/>
                <a:ext cx="8988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배터리</a:t>
                </a: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AD63BD2-045D-03C2-6251-21DCC88EAA86}"/>
                </a:ext>
              </a:extLst>
            </p:cNvPr>
            <p:cNvSpPr/>
            <p:nvPr/>
          </p:nvSpPr>
          <p:spPr>
            <a:xfrm>
              <a:off x="2879551" y="5624396"/>
              <a:ext cx="2717873" cy="11467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A885BA1-6589-6512-7E68-18CDA81E05E0}"/>
              </a:ext>
            </a:extLst>
          </p:cNvPr>
          <p:cNvSpPr/>
          <p:nvPr/>
        </p:nvSpPr>
        <p:spPr>
          <a:xfrm>
            <a:off x="1475656" y="2636912"/>
            <a:ext cx="2842325" cy="2771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D71EE4D-AB44-DE3F-ED00-F4506710AD62}"/>
              </a:ext>
            </a:extLst>
          </p:cNvPr>
          <p:cNvSpPr/>
          <p:nvPr/>
        </p:nvSpPr>
        <p:spPr>
          <a:xfrm>
            <a:off x="6528560" y="2774767"/>
            <a:ext cx="1043314" cy="25199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DEBA842-FFC8-A913-1045-30E0D6903690}"/>
              </a:ext>
            </a:extLst>
          </p:cNvPr>
          <p:cNvSpPr/>
          <p:nvPr/>
        </p:nvSpPr>
        <p:spPr>
          <a:xfrm>
            <a:off x="4862499" y="2631480"/>
            <a:ext cx="2840214" cy="27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413A09E-1CA9-AB4D-F968-9059B0EF8332}"/>
              </a:ext>
            </a:extLst>
          </p:cNvPr>
          <p:cNvCxnSpPr>
            <a:cxnSpLocks/>
          </p:cNvCxnSpPr>
          <p:nvPr/>
        </p:nvCxnSpPr>
        <p:spPr>
          <a:xfrm>
            <a:off x="6138619" y="4053754"/>
            <a:ext cx="59409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왼쪽/오른쪽 37">
            <a:extLst>
              <a:ext uri="{FF2B5EF4-FFF2-40B4-BE49-F238E27FC236}">
                <a16:creationId xmlns:a16="http://schemas.microsoft.com/office/drawing/2014/main" id="{FBD0693C-42A5-D4FA-C6A8-3E701B1C69C3}"/>
              </a:ext>
            </a:extLst>
          </p:cNvPr>
          <p:cNvSpPr/>
          <p:nvPr/>
        </p:nvSpPr>
        <p:spPr>
          <a:xfrm>
            <a:off x="3028247" y="1287191"/>
            <a:ext cx="3084286" cy="8014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Serial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통신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1E0C91-E58E-8EA0-9B34-9BF5D75A5B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6" y="2884750"/>
            <a:ext cx="797684" cy="777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312A1F-8DDB-A09B-573E-E29485F2780B}"/>
              </a:ext>
            </a:extLst>
          </p:cNvPr>
          <p:cNvSpPr txBox="1"/>
          <p:nvPr/>
        </p:nvSpPr>
        <p:spPr>
          <a:xfrm>
            <a:off x="3102591" y="3653132"/>
            <a:ext cx="104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Light Line</a:t>
            </a:r>
            <a:endParaRPr lang="ko-KR" altLang="en-US" sz="1400" dirty="0"/>
          </a:p>
        </p:txBody>
      </p:sp>
      <p:pic>
        <p:nvPicPr>
          <p:cNvPr id="43" name="그림 42" descr="&#10;">
            <a:extLst>
              <a:ext uri="{FF2B5EF4-FFF2-40B4-BE49-F238E27FC236}">
                <a16:creationId xmlns:a16="http://schemas.microsoft.com/office/drawing/2014/main" id="{5BEA6BEA-4400-3EA0-B13B-3F00728A49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33" y="822085"/>
            <a:ext cx="2206242" cy="15637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9EF051-612E-F3E9-8779-3CB1982912B5}"/>
              </a:ext>
            </a:extLst>
          </p:cNvPr>
          <p:cNvSpPr txBox="1"/>
          <p:nvPr/>
        </p:nvSpPr>
        <p:spPr>
          <a:xfrm>
            <a:off x="6307318" y="2216911"/>
            <a:ext cx="18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Raspberry Pi 4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FD798EE-65F3-C34F-D8D2-C9387375D01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877" y="2939275"/>
            <a:ext cx="870283" cy="83801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275FF48-A32A-87CF-8D69-B923CFF83887}"/>
              </a:ext>
            </a:extLst>
          </p:cNvPr>
          <p:cNvSpPr txBox="1"/>
          <p:nvPr/>
        </p:nvSpPr>
        <p:spPr>
          <a:xfrm>
            <a:off x="7944053" y="3815073"/>
            <a:ext cx="11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Lidar </a:t>
            </a:r>
            <a:r>
              <a:rPr lang="ko-KR" altLang="en-US" sz="1400" dirty="0"/>
              <a:t>센서</a:t>
            </a:r>
          </a:p>
        </p:txBody>
      </p:sp>
      <p:pic>
        <p:nvPicPr>
          <p:cNvPr id="64" name="그림 63" descr="상자, 용기, 레드, 디자인이(가) 표시된 사진&#10;&#10;자동 생성된 설명">
            <a:extLst>
              <a:ext uri="{FF2B5EF4-FFF2-40B4-BE49-F238E27FC236}">
                <a16:creationId xmlns:a16="http://schemas.microsoft.com/office/drawing/2014/main" id="{9F6A4C75-08AC-BDE2-10B1-62551CB49C0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81" y="5652537"/>
            <a:ext cx="1508364" cy="7156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7B2ABF-B194-FEB8-D88E-B32E6FB21325}"/>
              </a:ext>
            </a:extLst>
          </p:cNvPr>
          <p:cNvSpPr txBox="1"/>
          <p:nvPr/>
        </p:nvSpPr>
        <p:spPr>
          <a:xfrm>
            <a:off x="4754615" y="6323905"/>
            <a:ext cx="103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소화전</a:t>
            </a:r>
          </a:p>
        </p:txBody>
      </p:sp>
      <p:pic>
        <p:nvPicPr>
          <p:cNvPr id="4" name="그림 3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E2D7714A-BE19-0462-7B0F-C520D77256C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15" y="4021441"/>
            <a:ext cx="1005669" cy="908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8016F-F04A-17C3-A24C-3DBB352BE390}"/>
              </a:ext>
            </a:extLst>
          </p:cNvPr>
          <p:cNvSpPr txBox="1"/>
          <p:nvPr/>
        </p:nvSpPr>
        <p:spPr>
          <a:xfrm>
            <a:off x="2931124" y="4817204"/>
            <a:ext cx="128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DYNAMIIXEL</a:t>
            </a:r>
          </a:p>
          <a:p>
            <a:pPr algn="ctr"/>
            <a:r>
              <a:rPr lang="en-US" altLang="ko-KR" sz="1400" dirty="0"/>
              <a:t> Shield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DF024-467E-F64E-C8D8-BACAE850269E}"/>
              </a:ext>
            </a:extLst>
          </p:cNvPr>
          <p:cNvSpPr/>
          <p:nvPr/>
        </p:nvSpPr>
        <p:spPr>
          <a:xfrm>
            <a:off x="142487" y="2759738"/>
            <a:ext cx="1206159" cy="25199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3" name="그림 22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15258016-594A-E532-DE87-F4ACB65AECD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9" y="4134445"/>
            <a:ext cx="998049" cy="6526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D80DA7-B26D-1043-2FD2-6B10D252B8F8}"/>
              </a:ext>
            </a:extLst>
          </p:cNvPr>
          <p:cNvSpPr txBox="1"/>
          <p:nvPr/>
        </p:nvSpPr>
        <p:spPr>
          <a:xfrm>
            <a:off x="92819" y="4741163"/>
            <a:ext cx="1286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Arduino Mega 2560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1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949869-4991-3485-D2E0-00E3DC150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27" y="1184171"/>
            <a:ext cx="8810625" cy="52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0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2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EDE9F-00B9-0CF7-EA3E-CF34BD78C7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616" y="6453336"/>
            <a:ext cx="6840760" cy="4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E911C-825F-66A3-F966-B957DB7D5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205885"/>
            <a:ext cx="7264481" cy="5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27CC277D4D03948861E475F83602D3A" ma:contentTypeVersion="9" ma:contentTypeDescription="새 문서를 만듭니다." ma:contentTypeScope="" ma:versionID="3b8e28985594f1fa6f9d784afe1a27e3">
  <xsd:schema xmlns:xsd="http://www.w3.org/2001/XMLSchema" xmlns:xs="http://www.w3.org/2001/XMLSchema" xmlns:p="http://schemas.microsoft.com/office/2006/metadata/properties" xmlns:ns3="1f4035a0-738a-4649-a028-69c91b2916ac" targetNamespace="http://schemas.microsoft.com/office/2006/metadata/properties" ma:root="true" ma:fieldsID="2cf4a00b83f50d9cccfb447abba0c825" ns3:_="">
    <xsd:import namespace="1f4035a0-738a-4649-a028-69c91b2916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4035a0-738a-4649-a028-69c91b291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325EA9-4E2C-4C9A-A062-8A4E0FF7D4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6DC9A4-9B4B-46C9-A6D0-3C13543AA2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4035a0-738a-4649-a028-69c91b2916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647</Words>
  <Application>Microsoft Office PowerPoint</Application>
  <PresentationFormat>화면 슬라이드 쇼(4:3)</PresentationFormat>
  <Paragraphs>146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김효진</cp:lastModifiedBy>
  <cp:revision>296</cp:revision>
  <dcterms:created xsi:type="dcterms:W3CDTF">2014-04-16T00:55:54Z</dcterms:created>
  <dcterms:modified xsi:type="dcterms:W3CDTF">2023-12-04T11:53:23Z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0x010100427CC277D4D03948861E475F83602D3A</vt:lpwstr>
  </property>
</Properties>
</file>